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0494" autoAdjust="0"/>
  </p:normalViewPr>
  <p:slideViewPr>
    <p:cSldViewPr snapToGrid="0">
      <p:cViewPr varScale="1">
        <p:scale>
          <a:sx n="70" d="100"/>
          <a:sy n="70" d="100"/>
        </p:scale>
        <p:origin x="112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A3CE8-CC8F-484E-A985-D3D9555A5B6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A1280-5DCC-49B9-AF7C-8C82363D5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9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37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2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0140B-2118-42A9-9135-14507B662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81B55-9C29-48F3-A567-AF7490301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9DD1A-7B00-41C0-9574-F79136E6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A2358-777F-4386-983A-ADEF7BED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6A5ED-6A80-4FB2-B199-43CE48DE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BE4FC-B067-481F-90E5-DF558CF54B15}"/>
              </a:ext>
            </a:extLst>
          </p:cNvPr>
          <p:cNvSpPr/>
          <p:nvPr userDrawn="1"/>
        </p:nvSpPr>
        <p:spPr>
          <a:xfrm>
            <a:off x="0" y="5727469"/>
            <a:ext cx="12192000" cy="11305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object&#10;&#10;Description automatically generated">
            <a:extLst>
              <a:ext uri="{FF2B5EF4-FFF2-40B4-BE49-F238E27FC236}">
                <a16:creationId xmlns:a16="http://schemas.microsoft.com/office/drawing/2014/main" id="{23DCD08F-DE00-420C-954F-8F4E3999FC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683" y="5922393"/>
            <a:ext cx="2934920" cy="7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9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ECE-37F5-4DCA-9640-FEE055549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23D7FC-0BF9-480E-B517-46D9C6EF2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7BA6D-9643-4AE9-AB62-A5236D0F2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5B85-FABB-44C5-ABEC-EFEB213C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3C678-26D7-46CF-A961-22806DA2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4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02D8-7CA7-44F7-9E72-873C1A75E6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631D27-26BA-4972-B7FF-C8954EBA5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EDF51-855D-428B-8E3A-6E273533E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DFE3B-3D5A-485E-9DEC-5BB9D15F5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6FCE3-6FB7-473C-98D0-70F0DAAB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4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D3492AC-2023-4442-AF40-53B11C2EF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724" y="457200"/>
            <a:ext cx="11274552" cy="5943600"/>
          </a:xfr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840" y="1901952"/>
            <a:ext cx="4078224" cy="2054388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accent6">
                    <a:lumMod val="1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5840" y="3995928"/>
            <a:ext cx="4078224" cy="647673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6">
                    <a:lumMod val="1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8092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BD840A27-9145-55C3-EC0D-067E580C7B2F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1156699" y="4220465"/>
            <a:ext cx="2185792" cy="457200"/>
          </a:xfrm>
        </p:spPr>
        <p:txBody>
          <a:bodyPr anchor="t">
            <a:normAutofit/>
          </a:bodyPr>
          <a:lstStyle>
            <a:lvl1pPr marL="0" indent="0">
              <a:buNone/>
              <a:defRPr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2">
            <a:extLst>
              <a:ext uri="{FF2B5EF4-FFF2-40B4-BE49-F238E27FC236}">
                <a16:creationId xmlns:a16="http://schemas.microsoft.com/office/drawing/2014/main" id="{1D271407-2A7C-722A-0103-FD07F037E5B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56699" y="4707873"/>
            <a:ext cx="2185792" cy="100712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429F36B0-6E5A-7750-4DF5-9BEC42E18D43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3573225" y="4220465"/>
            <a:ext cx="2185792" cy="457200"/>
          </a:xfrm>
        </p:spPr>
        <p:txBody>
          <a:bodyPr anchor="t">
            <a:normAutofit/>
          </a:bodyPr>
          <a:lstStyle>
            <a:lvl1pPr marL="0" indent="0">
              <a:buNone/>
              <a:defRPr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812D4754-2232-0EF9-BC7B-55413FA8AE1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573225" y="4707873"/>
            <a:ext cx="2185792" cy="100712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21EECEF9-D98F-A3BC-93AA-44D2853ABA60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1156699" y="2491873"/>
            <a:ext cx="2185792" cy="457200"/>
          </a:xfrm>
        </p:spPr>
        <p:txBody>
          <a:bodyPr anchor="t">
            <a:normAutofit/>
          </a:bodyPr>
          <a:lstStyle>
            <a:lvl1pPr marL="0" indent="0">
              <a:buNone/>
              <a:defRPr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12">
            <a:extLst>
              <a:ext uri="{FF2B5EF4-FFF2-40B4-BE49-F238E27FC236}">
                <a16:creationId xmlns:a16="http://schemas.microsoft.com/office/drawing/2014/main" id="{AD5EFBBC-536B-8A32-8171-F38F937A67A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56699" y="2979281"/>
            <a:ext cx="2185792" cy="100712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359258B1-6352-FB7C-BB2D-C35AB6EF3322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3573225" y="2491873"/>
            <a:ext cx="2185792" cy="457200"/>
          </a:xfrm>
        </p:spPr>
        <p:txBody>
          <a:bodyPr anchor="t">
            <a:normAutofit/>
          </a:bodyPr>
          <a:lstStyle>
            <a:lvl1pPr marL="0" indent="0">
              <a:buNone/>
              <a:defRPr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2">
            <a:extLst>
              <a:ext uri="{FF2B5EF4-FFF2-40B4-BE49-F238E27FC236}">
                <a16:creationId xmlns:a16="http://schemas.microsoft.com/office/drawing/2014/main" id="{713DD997-1130-A778-0049-2767A4FFA9E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573225" y="2979281"/>
            <a:ext cx="2185792" cy="100712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  <a:lvl2pPr marL="457200" indent="0">
              <a:lnSpc>
                <a:spcPts val="2000"/>
              </a:lnSpc>
              <a:buNone/>
              <a:defRPr sz="1400"/>
            </a:lvl2pPr>
            <a:lvl3pPr marL="914400" indent="0">
              <a:lnSpc>
                <a:spcPts val="2000"/>
              </a:lnSpc>
              <a:buNone/>
              <a:defRPr sz="1400"/>
            </a:lvl3pPr>
            <a:lvl4pPr marL="1371600" indent="0">
              <a:lnSpc>
                <a:spcPts val="2000"/>
              </a:lnSpc>
              <a:buNone/>
              <a:defRPr sz="1400"/>
            </a:lvl4pPr>
            <a:lvl5pPr marL="1828800" indent="0">
              <a:lnSpc>
                <a:spcPts val="2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ooter Placeholder 7">
            <a:extLst>
              <a:ext uri="{FF2B5EF4-FFF2-40B4-BE49-F238E27FC236}">
                <a16:creationId xmlns:a16="http://schemas.microsoft.com/office/drawing/2014/main" id="{BAF25DF6-9D20-554E-9847-0B63376D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Fundraising event plan</a:t>
            </a:r>
          </a:p>
        </p:txBody>
      </p:sp>
      <p:sp>
        <p:nvSpPr>
          <p:cNvPr id="42" name="Slide Number Placeholder 8">
            <a:extLst>
              <a:ext uri="{FF2B5EF4-FFF2-40B4-BE49-F238E27FC236}">
                <a16:creationId xmlns:a16="http://schemas.microsoft.com/office/drawing/2014/main" id="{286B9520-5DDF-23A3-3471-FF2E6464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/>
          <a:lstStyle>
            <a:lvl1pPr algn="l">
              <a:defRPr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2E19F58C-2700-2E0B-257C-F038C29BC5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1" y="0"/>
            <a:ext cx="5635532" cy="5715000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F39A64F-0E82-3B0B-A002-9E28DF1AB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3" y="1062164"/>
            <a:ext cx="4352862" cy="1062386"/>
          </a:xfrm>
        </p:spPr>
        <p:txBody>
          <a:bodyPr anchor="t">
            <a:noAutofit/>
          </a:bodyPr>
          <a:lstStyle>
            <a:lvl1pPr>
              <a:defRPr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6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ith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B487E6-6563-4EEC-A349-2257BBAFD4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3023615" cy="6858000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8334" y="1062164"/>
            <a:ext cx="5005466" cy="1325563"/>
          </a:xfrm>
        </p:spPr>
        <p:txBody>
          <a:bodyPr anchor="t"/>
          <a:lstStyle>
            <a:lvl1pPr>
              <a:defRPr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ECB8E5B-4859-4892-A062-C831DA527F7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76988" y="3429000"/>
            <a:ext cx="4953000" cy="2286000"/>
          </a:xfrm>
        </p:spPr>
        <p:txBody>
          <a:bodyPr>
            <a:normAutofit/>
          </a:bodyPr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9144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 marL="13716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 marL="1828800" indent="0">
              <a:lnSpc>
                <a:spcPts val="26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271EE8F4-CD75-FB20-B986-44B31703EF4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8724" y="1062164"/>
            <a:ext cx="5356211" cy="4652836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6B90EE8-69B7-0A01-B397-78E785B1B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76988" y="2787650"/>
            <a:ext cx="4953000" cy="457200"/>
          </a:xfrm>
        </p:spPr>
        <p:txBody>
          <a:bodyPr anchor="ctr">
            <a:normAutofit/>
          </a:bodyPr>
          <a:lstStyle>
            <a:lvl1pPr marL="0" indent="0">
              <a:buNone/>
              <a:defRPr sz="2000" b="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81B7EA28-61E1-38E4-2650-A97BC8BB0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Fundraising event plan</a:t>
            </a:r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0E445CF1-3881-5B04-A9A4-282225CA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/>
          <a:lstStyle>
            <a:lvl1pPr algn="l">
              <a:defRPr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CBFD7F-3FEB-C562-E94B-A5F0FE4489E6}"/>
              </a:ext>
            </a:extLst>
          </p:cNvPr>
          <p:cNvSpPr txBox="1"/>
          <p:nvPr userDrawn="1"/>
        </p:nvSpPr>
        <p:spPr>
          <a:xfrm>
            <a:off x="7189940" y="6601216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rmAutofit fontScale="25000" lnSpcReduction="20000"/>
          </a:bodyPr>
          <a:lstStyle/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3392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fographic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EB8E178B-B813-0C29-61CD-48C073472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Fundraising event plan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AB16787D-82A9-4F46-6F4B-8A56E65C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/>
          <a:lstStyle>
            <a:lvl1pPr algn="l">
              <a:defRPr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80AC999E-9405-FC59-56E3-5E3B9F2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924" y="1062164"/>
            <a:ext cx="10112564" cy="749538"/>
          </a:xfrm>
        </p:spPr>
        <p:txBody>
          <a:bodyPr anchor="t"/>
          <a:lstStyle>
            <a:lvl1pPr algn="l">
              <a:defRPr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0" name="Text Placeholder 15">
            <a:extLst>
              <a:ext uri="{FF2B5EF4-FFF2-40B4-BE49-F238E27FC236}">
                <a16:creationId xmlns:a16="http://schemas.microsoft.com/office/drawing/2014/main" id="{32ED2CAA-D61C-0D90-423B-1682C789EFA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299566" y="4099394"/>
            <a:ext cx="3200400" cy="593574"/>
          </a:xfrm>
          <a:solidFill>
            <a:schemeClr val="accent3">
              <a:lumMod val="50000"/>
              <a:alpha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1" name="Text Placeholder 18">
            <a:extLst>
              <a:ext uri="{FF2B5EF4-FFF2-40B4-BE49-F238E27FC236}">
                <a16:creationId xmlns:a16="http://schemas.microsoft.com/office/drawing/2014/main" id="{5B584320-848A-F64B-B615-EC046F70F95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01156" y="4692968"/>
            <a:ext cx="3198810" cy="1415162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lIns="182880" tIns="182880" rIns="182880" anchor="ctr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Picture Placeholder 7">
            <a:extLst>
              <a:ext uri="{FF2B5EF4-FFF2-40B4-BE49-F238E27FC236}">
                <a16:creationId xmlns:a16="http://schemas.microsoft.com/office/drawing/2014/main" id="{550281F4-2F8B-07D5-132C-423E5364B4C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46500" y="1819657"/>
            <a:ext cx="4445500" cy="4288473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15">
            <a:extLst>
              <a:ext uri="{FF2B5EF4-FFF2-40B4-BE49-F238E27FC236}">
                <a16:creationId xmlns:a16="http://schemas.microsoft.com/office/drawing/2014/main" id="{6B5E911A-9199-8DBE-007F-795E11FFB4E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52633" y="4099394"/>
            <a:ext cx="3200400" cy="593574"/>
          </a:xfrm>
          <a:solidFill>
            <a:schemeClr val="accent3">
              <a:lumMod val="50000"/>
              <a:alpha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0" name="Text Placeholder 18">
            <a:extLst>
              <a:ext uri="{FF2B5EF4-FFF2-40B4-BE49-F238E27FC236}">
                <a16:creationId xmlns:a16="http://schemas.microsoft.com/office/drawing/2014/main" id="{DF521BEE-72B4-6D50-84EC-4DC55B8D0CD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54223" y="4692968"/>
            <a:ext cx="3198810" cy="1415162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lIns="182880" tIns="182880" rIns="182880" anchor="ctr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Text Placeholder 15">
            <a:extLst>
              <a:ext uri="{FF2B5EF4-FFF2-40B4-BE49-F238E27FC236}">
                <a16:creationId xmlns:a16="http://schemas.microsoft.com/office/drawing/2014/main" id="{239E5F18-6B32-3217-7951-A5BE7D507B0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9566" y="1819657"/>
            <a:ext cx="3200400" cy="593574"/>
          </a:xfrm>
          <a:solidFill>
            <a:schemeClr val="accent3">
              <a:lumMod val="50000"/>
              <a:alpha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2" name="Text Placeholder 18">
            <a:extLst>
              <a:ext uri="{FF2B5EF4-FFF2-40B4-BE49-F238E27FC236}">
                <a16:creationId xmlns:a16="http://schemas.microsoft.com/office/drawing/2014/main" id="{EEA848A3-478E-51CC-CD84-6ED80DFCE9C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4301156" y="2413231"/>
            <a:ext cx="3198810" cy="1415162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lIns="182880" tIns="182880" rIns="182880" anchor="ctr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15">
            <a:extLst>
              <a:ext uri="{FF2B5EF4-FFF2-40B4-BE49-F238E27FC236}">
                <a16:creationId xmlns:a16="http://schemas.microsoft.com/office/drawing/2014/main" id="{3525A008-9785-1D0E-BAAC-F447EF1A8EE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52633" y="1819657"/>
            <a:ext cx="3200400" cy="593574"/>
          </a:xfrm>
          <a:solidFill>
            <a:schemeClr val="accent3">
              <a:lumMod val="50000"/>
              <a:alpha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anchor="ctr" anchorCtr="1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4" name="Text Placeholder 18">
            <a:extLst>
              <a:ext uri="{FF2B5EF4-FFF2-40B4-BE49-F238E27FC236}">
                <a16:creationId xmlns:a16="http://schemas.microsoft.com/office/drawing/2014/main" id="{3A7DA01A-DAC8-D5BA-54C4-59788BC6F60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54223" y="2413231"/>
            <a:ext cx="3198810" cy="1415162"/>
          </a:xfr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lIns="182880" tIns="182880" rIns="182880" anchor="ctr" anchorCtr="1">
            <a:normAutofit/>
          </a:bodyPr>
          <a:lstStyle>
            <a:lvl1pPr marL="0" indent="0" algn="ctr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None/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8699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0F68C6A-FCB6-3345-EE10-E21D3C9F02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6614"/>
            <a:ext cx="10515600" cy="1044074"/>
          </a:xfrm>
        </p:spPr>
        <p:txBody>
          <a:bodyPr anchor="t"/>
          <a:lstStyle>
            <a:lvl1pPr algn="ctr">
              <a:defRPr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7BA1CDE-376A-4ABA-B8B8-75D6A67809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1" y="1718402"/>
            <a:ext cx="3443883" cy="3566160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B8F9B77-308B-48E1-BCAC-0C74FB9A1C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8" y="5394960"/>
            <a:ext cx="3443883" cy="36512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0BA97C8-6774-46D2-9678-1BA2BE8C9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198" y="5779008"/>
            <a:ext cx="3443883" cy="365125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D48977F0-CAE5-4054-B1AC-16B25EB28C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74058" y="1718798"/>
            <a:ext cx="3443883" cy="3566160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35550F1-A852-48F3-9C1C-C64F3B8D4D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74057" y="5394960"/>
            <a:ext cx="3443883" cy="36512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D757D7CE-02BE-4D9B-A676-F2967D660EC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74057" y="5779008"/>
            <a:ext cx="3443883" cy="365125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64C29CA7-3B83-4C84-8407-F05C8CA7084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909916" y="1718402"/>
            <a:ext cx="3443883" cy="3566160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2304448-704D-4C85-87B3-13204A597E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909915" y="5394960"/>
            <a:ext cx="3443883" cy="36512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>
                <a:solidFill>
                  <a:schemeClr val="accent3">
                    <a:lumMod val="50000"/>
                  </a:schemeClr>
                </a:solidFill>
                <a:latin typeface="+mj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BB608A2D-D2B2-4E41-89DB-745BBE2D8B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909915" y="5779008"/>
            <a:ext cx="3443883" cy="365125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latin typeface="+mn-lt"/>
              </a:defRPr>
            </a:lvl1pPr>
            <a:lvl2pPr marL="457200" indent="0">
              <a:buNone/>
              <a:defRPr sz="1400">
                <a:latin typeface="+mj-lt"/>
              </a:defRPr>
            </a:lvl2pPr>
            <a:lvl3pPr marL="914400" indent="0">
              <a:buNone/>
              <a:defRPr sz="1400">
                <a:latin typeface="+mj-lt"/>
              </a:defRPr>
            </a:lvl3pPr>
            <a:lvl4pPr marL="1371600" indent="0">
              <a:buNone/>
              <a:defRPr sz="1400">
                <a:latin typeface="+mj-lt"/>
              </a:defRPr>
            </a:lvl4pPr>
            <a:lvl5pPr marL="1828800" indent="0">
              <a:buNone/>
              <a:defRPr sz="1400">
                <a:latin typeface="+mj-lt"/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Footer Placeholder 7">
            <a:extLst>
              <a:ext uri="{FF2B5EF4-FFF2-40B4-BE49-F238E27FC236}">
                <a16:creationId xmlns:a16="http://schemas.microsoft.com/office/drawing/2014/main" id="{02853C4A-0AC0-3EC4-2BC5-AEE3C8A48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76988" y="6356350"/>
            <a:ext cx="4445500" cy="365125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Fundraising event plan</a:t>
            </a:r>
          </a:p>
        </p:txBody>
      </p:sp>
      <p:sp>
        <p:nvSpPr>
          <p:cNvPr id="21" name="Slide Number Placeholder 8">
            <a:extLst>
              <a:ext uri="{FF2B5EF4-FFF2-40B4-BE49-F238E27FC236}">
                <a16:creationId xmlns:a16="http://schemas.microsoft.com/office/drawing/2014/main" id="{3629D386-F559-A276-4443-C29678BA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356350"/>
            <a:ext cx="490258" cy="365125"/>
          </a:xfrm>
        </p:spPr>
        <p:txBody>
          <a:bodyPr/>
          <a:lstStyle>
            <a:lvl1pPr algn="l">
              <a:defRPr b="1" i="0">
                <a:solidFill>
                  <a:schemeClr val="accent5">
                    <a:lumMod val="50000"/>
                  </a:schemeClr>
                </a:solidFill>
                <a:latin typeface="Source Sans Pro SemiBold" panose="020B0503030403020204" pitchFamily="34" charset="0"/>
                <a:ea typeface="Source Sans Pro SemiBold" panose="020B0503030403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64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28D07-BD76-4803-AC54-B15643784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C7693-4568-4DA1-AB36-165097577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8285-7658-4759-8241-8F2DB161956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460BB-159D-48A4-BF25-847316336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E01B0-8AD8-4013-B7E5-CD5A8ED8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F8384-25C7-41C5-ACE2-C74FB6A8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5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34134-BF8E-462D-865E-C0EAF919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EF17D-74B2-4373-83F3-63528507D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0539F-5F78-47F3-AFF3-A9D4DD05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FA1A9-263E-4CE1-8A62-EC30E23D6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8AE5E-1BE6-4950-966A-DC1D3E5A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77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4032E-EDB6-4C3E-AF3D-576DB5F0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390D8-6842-4695-89FD-EAD94622B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4BE38-1DBF-47D2-8862-B2F856ADC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A7B00C-6883-468C-A553-E64D25F12CF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F893C-3002-4AA4-8B74-0007374A8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FEB5F-FDDC-4088-855E-BF16DAE3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23B1E-AA77-45BB-8E8C-724FDDDB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1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66244-4622-499A-BB24-03086D2F7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BD70E-857F-41B3-A4E5-D390D80CC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613D9-749A-47DF-9A8F-B0FDA55C8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2EC00-2C20-4016-BF54-0768D3C41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E94053-ECF5-42EC-8212-875C5DCABE95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32CFFF-36E8-4F69-88DE-A13B7349F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1E8970-9C68-4FBA-8FEA-6D407C5A8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3ADC21-854E-44EC-B455-8B97EC56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C15D3-F517-4FF2-84D4-FEE6DDB54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5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17C2E-73EB-4BCF-8962-6B10A0E0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34F7B-1E6E-4FF6-8B5C-02EEDEFE5EFB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0CB7C-209A-4F16-9966-DC7F39EF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32CA48-3FDF-4F23-91E7-A497BAA8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130D9-D245-43B4-9D2A-FF7A4F00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1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3DBCB-D43A-4361-894E-41EDB424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B94413-0726-48D9-809F-2C436E95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54121-B0F2-41B4-98C3-7A763F37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0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2871-4B75-4454-9BD8-961741EF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516BE-83E8-493A-9992-5A51771A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065ACD-84C9-4DDC-B1D0-3BC500EC6EC3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7D135-1B73-4D80-8168-D32E51A00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9C63C-DAD9-4A57-9EFF-2311641E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B42BA-1137-488B-A750-C59AA969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0190A-D95B-4375-9510-47C535DF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8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BF3CA-7851-4DEC-9053-8BB27EFA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BA623-C563-428E-B544-3506F4D41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CAFBA-98A8-4D5D-9B05-371830233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2E2D5-87EE-4DC8-B05A-BFD986DB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D1BBE-C91A-4227-B391-9643FDD78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EC5D3-6046-4C9F-AAF5-787E2A5F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0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90FECC-3333-45E8-B29C-8C3D77BE3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7F3F6-0B4D-43FD-B086-15C4168EC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4F06B-77FB-4621-9E44-0C8C1B3C4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2CA05-66EE-4AD9-BFF4-EF5718038720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86FCC-E04D-4A8B-8924-D10229A6F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D00E8-C2FF-4EE3-9CCC-194E2BC99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6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058" y="498840"/>
            <a:ext cx="7204614" cy="51747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630" y="1012229"/>
            <a:ext cx="4484914" cy="2387600"/>
          </a:xfrm>
        </p:spPr>
        <p:txBody>
          <a:bodyPr>
            <a:normAutofit/>
          </a:bodyPr>
          <a:lstStyle/>
          <a:p>
            <a:r>
              <a:rPr lang="en-US" sz="4900" dirty="0">
                <a:solidFill>
                  <a:schemeClr val="accent6">
                    <a:lumMod val="25000"/>
                  </a:schemeClr>
                </a:solidFill>
              </a:rPr>
              <a:t>Title IX Process and Procedure</a:t>
            </a:r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7570" y="3765264"/>
            <a:ext cx="3254829" cy="188442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600" dirty="0"/>
              <a:t>The Intergenerational Schools ,</a:t>
            </a:r>
          </a:p>
          <a:p>
            <a:r>
              <a:rPr lang="en-US" sz="1600" dirty="0">
                <a:ea typeface="Source Sans Pro Light"/>
              </a:rPr>
              <a:t>Aaron Davidson-Bey, </a:t>
            </a:r>
            <a:r>
              <a:rPr lang="en-US" sz="1600" i="1" dirty="0">
                <a:ea typeface="Source Sans Pro Light"/>
              </a:rPr>
              <a:t>Human Resources Specialist</a:t>
            </a:r>
            <a:r>
              <a:rPr lang="en-US" sz="1600" dirty="0">
                <a:ea typeface="Source Sans Pro Light"/>
              </a:rPr>
              <a:t> </a:t>
            </a:r>
          </a:p>
          <a:p>
            <a:r>
              <a:rPr lang="en-US" sz="1600" dirty="0">
                <a:ea typeface="Source Sans Pro Light"/>
              </a:rPr>
              <a:t>2023-2024 School Year.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4ED32D-CD48-EBA6-76CD-FA5ADC31FE4F}"/>
              </a:ext>
            </a:extLst>
          </p:cNvPr>
          <p:cNvSpPr/>
          <p:nvPr/>
        </p:nvSpPr>
        <p:spPr>
          <a:xfrm>
            <a:off x="-2845" y="2843"/>
            <a:ext cx="2866029" cy="6952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BA71CFA-69A3-508F-E4FB-5D1B86A8D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26" y="8540"/>
            <a:ext cx="2743200" cy="702971"/>
          </a:xfrm>
          <a:prstGeom prst="rect">
            <a:avLst/>
          </a:prstGeom>
        </p:spPr>
      </p:pic>
      <p:pic>
        <p:nvPicPr>
          <p:cNvPr id="6" name="Picture 9" descr="A picture containing diagram&#10;&#10;Description automatically generated">
            <a:extLst>
              <a:ext uri="{FF2B5EF4-FFF2-40B4-BE49-F238E27FC236}">
                <a16:creationId xmlns:a16="http://schemas.microsoft.com/office/drawing/2014/main" id="{712668F2-3D0F-3C36-75B2-5E08460B55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845" y="5202649"/>
            <a:ext cx="1803071" cy="1624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0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AE43A-AC3B-8564-EE53-DF85B5B8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55" y="181411"/>
            <a:ext cx="5005466" cy="132556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Formal Complaints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CF3A0-2CD1-3B90-0232-E168A3E739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75793" y="1548741"/>
            <a:ext cx="9208324" cy="43839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Outline Sexual harassment allegations</a:t>
            </a:r>
          </a:p>
          <a:p>
            <a:endParaRPr lang="en-US" sz="1800" dirty="0">
              <a:ea typeface="Source Sans Pro Light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Request in writing that the school investigates</a:t>
            </a:r>
          </a:p>
          <a:p>
            <a:endParaRPr lang="en-US" sz="1800" dirty="0">
              <a:ea typeface="Source Sans Pro Light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Complainant must be participating in or attempting a program or activity 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endParaRPr lang="en-US" sz="1800" dirty="0">
              <a:ea typeface="Source Sans Pro Light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Parent or guardian has the right to make a report or complaint on the behalf of a minor child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endParaRPr lang="en-US" sz="1800" dirty="0">
              <a:ea typeface="Source Sans Pro Light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Must have physical or digital signatures (Complainant or parent/guardian)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endParaRPr lang="en-US" sz="1800" dirty="0">
              <a:ea typeface="Source Sans Pro Light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Any written request that contains the required elements qualifies, including email.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EB6E6-3C41-A40B-FFF2-13F240F6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AE43A-AC3B-8564-EE53-DF85B5B8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243" y="220995"/>
            <a:ext cx="5005466" cy="132556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Accessing Records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CF3A0-2CD1-3B90-0232-E168A3E739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75793" y="1548741"/>
            <a:ext cx="9208324" cy="438397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All parties can review investigation reports and evidence directly related to allegations (excluding student witnesses). 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endParaRPr lang="en-US" sz="1800" dirty="0">
              <a:ea typeface="Source Sans Pro Light"/>
            </a:endParaRP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Parties have the right to review the entire investigation file</a:t>
            </a:r>
          </a:p>
          <a:p>
            <a:pPr marL="742950" lvl="1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Names may be redacted but a key must be provided. </a:t>
            </a:r>
          </a:p>
          <a:p>
            <a:pPr marL="742950" lvl="1">
              <a:buFont typeface="Calibri" panose="020B0604020202020204" pitchFamily="34" charset="0"/>
              <a:buChar char="-"/>
            </a:pPr>
            <a:endParaRPr lang="en-US" dirty="0">
              <a:ea typeface="Source Sans Pro Light"/>
            </a:endParaRPr>
          </a:p>
          <a:p>
            <a:pPr marL="285750" lvl="1" indent="-285750">
              <a:lnSpc>
                <a:spcPct val="0"/>
              </a:lnSpc>
              <a:buFont typeface="Calibri" panose="020B0604020202020204" pitchFamily="34" charset="0"/>
              <a:buChar char="-"/>
            </a:pPr>
            <a:endParaRPr lang="en-US" dirty="0">
              <a:ea typeface="Source Sans Pro Light"/>
            </a:endParaRPr>
          </a:p>
          <a:p>
            <a:pPr marL="742950" lvl="1">
              <a:buFont typeface="Calibri" panose="020B0604020202020204" pitchFamily="34" charset="0"/>
              <a:buChar char="-"/>
            </a:pPr>
            <a:endParaRPr lang="en-US" dirty="0">
              <a:ea typeface="Source Sans Pro Ligh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EB6E6-3C41-A40B-FFF2-13F240F6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6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4A3C878-38D4-8420-C2E4-1AD5F12E0BC4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928793" y="1846559"/>
            <a:ext cx="2185792" cy="457200"/>
          </a:xfrm>
        </p:spPr>
        <p:txBody>
          <a:bodyPr/>
          <a:lstStyle/>
          <a:p>
            <a:r>
              <a:rPr lang="en-US" dirty="0"/>
              <a:t>T-IX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763C41-D663-5CE5-2DFA-F90046766B8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27759" y="2310334"/>
            <a:ext cx="2959165" cy="100712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ea typeface="Source Sans Pro Light"/>
              </a:rPr>
              <a:t>Prohibit discrimination based on sex or gender in education </a:t>
            </a:r>
            <a:endParaRPr lang="en-US" sz="1800">
              <a:ea typeface="Source Sans Pro Ligh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EC18F35-0BFE-524E-C441-5E20EA00B2A8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6598479" y="1846559"/>
            <a:ext cx="3379971" cy="457200"/>
          </a:xfrm>
        </p:spPr>
        <p:txBody>
          <a:bodyPr/>
          <a:lstStyle/>
          <a:p>
            <a:r>
              <a:rPr lang="en-US" dirty="0"/>
              <a:t>T-VII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FC066F6-7BD5-5AB8-6DF0-030EF4060F3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641460" y="2316242"/>
            <a:ext cx="3334478" cy="100712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ea typeface="Source Sans Pro Light"/>
              </a:rPr>
              <a:t>Prohibit discrimination based on race, color, sex, or national origin</a:t>
            </a:r>
            <a:endParaRPr lang="en-US" sz="1800">
              <a:ea typeface="Source Sans Pro Light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A5B23C6-65FC-4418-25D3-7F766E00B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A851275E-3158-C5B5-5B73-504C166BB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676" y="438709"/>
            <a:ext cx="5164342" cy="1062386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Title-IX &amp; Title-VII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8102FB-A79D-6D5A-B217-6601781C0CC2}"/>
              </a:ext>
            </a:extLst>
          </p:cNvPr>
          <p:cNvSpPr txBox="1"/>
          <p:nvPr/>
        </p:nvSpPr>
        <p:spPr>
          <a:xfrm>
            <a:off x="2230870" y="3896776"/>
            <a:ext cx="712519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Source Sans Pro Light"/>
              </a:rPr>
              <a:t>Both can be used to resolve sex or gender-based misconduct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433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AE43A-AC3B-8564-EE53-DF85B5B8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243" y="220995"/>
            <a:ext cx="6489881" cy="132556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The Office for Civil Rights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CF3A0-2CD1-3B90-0232-E168A3E739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75793" y="1548741"/>
            <a:ext cx="9208324" cy="438397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ea typeface="Source Sans Pro Light"/>
              </a:rPr>
              <a:t>Students can also file an admin complaint with the U.S. Department of Education, Office for Civil Rights.</a:t>
            </a:r>
          </a:p>
          <a:p>
            <a:endParaRPr lang="en-US" sz="1800" dirty="0">
              <a:ea typeface="Source Sans Pro Light"/>
            </a:endParaRPr>
          </a:p>
          <a:p>
            <a:r>
              <a:rPr lang="en-US" sz="1800" dirty="0">
                <a:ea typeface="Source Sans Pro Light"/>
              </a:rPr>
              <a:t>To pursue a Title-IX claim</a:t>
            </a:r>
          </a:p>
          <a:p>
            <a:pPr marL="342900" indent="-342900">
              <a:buAutoNum type="arabicPeriod"/>
            </a:pPr>
            <a:r>
              <a:rPr lang="en-US" sz="1800" dirty="0">
                <a:ea typeface="Source Sans Pro Light"/>
              </a:rPr>
              <a:t>A student, parent, or guardian can file a lawsuit for monetary damages or court intervention.</a:t>
            </a:r>
          </a:p>
          <a:p>
            <a:pPr marL="342900" indent="-342900">
              <a:buAutoNum type="arabicPeriod"/>
            </a:pPr>
            <a:r>
              <a:rPr lang="en-US" sz="1800" dirty="0">
                <a:ea typeface="Source Sans Pro Light"/>
              </a:rPr>
              <a:t>A student, parent, or guardian can file an admin complaint</a:t>
            </a:r>
          </a:p>
          <a:p>
            <a:pPr marL="742950" lvl="1">
              <a:buFont typeface="Calibri" panose="020B0604020202020204" pitchFamily="34" charset="0"/>
              <a:buChar char="-"/>
            </a:pPr>
            <a:endParaRPr lang="en-US" dirty="0">
              <a:ea typeface="Source Sans Pro Light"/>
            </a:endParaRPr>
          </a:p>
          <a:p>
            <a:pPr marL="285750" lvl="1" indent="-285750">
              <a:lnSpc>
                <a:spcPct val="0"/>
              </a:lnSpc>
              <a:buFont typeface="Calibri" panose="020B0604020202020204" pitchFamily="34" charset="0"/>
              <a:buChar char="-"/>
            </a:pPr>
            <a:endParaRPr lang="en-US" dirty="0">
              <a:ea typeface="Source Sans Pro Light"/>
            </a:endParaRPr>
          </a:p>
          <a:p>
            <a:pPr marL="742950" lvl="1">
              <a:buFont typeface="Calibri" panose="020B0604020202020204" pitchFamily="34" charset="0"/>
              <a:buChar char="-"/>
            </a:pPr>
            <a:endParaRPr lang="en-US" dirty="0">
              <a:ea typeface="Source Sans Pro Light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3EB6E6-3C41-A40B-FFF2-13F240F6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C689B-9ABD-7862-944D-7F5DB94E9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Overview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F2628CB4-E5A5-5D60-5FFD-D43E7680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defRPr/>
            </a:pPr>
            <a:fld id="{B5CEABB6-07DC-46E8-9B57-56EC44A396E5}" type="slidenum">
              <a:rPr lang="en-US" b="0">
                <a:solidFill>
                  <a:srgbClr val="FFFFFF"/>
                </a:solidFill>
                <a:latin typeface="Calibri" panose="020F0502020204030204"/>
                <a:ea typeface="+mn-ea"/>
              </a:rPr>
              <a:pPr algn="r">
                <a:spcAft>
                  <a:spcPts val="600"/>
                </a:spcAft>
                <a:defRPr/>
              </a:pPr>
              <a:t>2</a:t>
            </a:fld>
            <a:endParaRPr lang="en-US" b="0">
              <a:solidFill>
                <a:srgbClr val="FFFFFF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C73C62-46C7-15CA-9ED4-46BD6D34EC36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24543" y="2220232"/>
            <a:ext cx="4243388" cy="38757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Title IX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Definitions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Title-IX Commandments 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5 Phases of the Grievance Process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Roles &amp; Responsibilities 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Mandatory Reporting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Formal Complaints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Accessing Records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Title IX &amp; Title VII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The Office for Civil Rights</a:t>
            </a:r>
            <a:endParaRPr lang="en-US" sz="1800" dirty="0">
              <a:solidFill>
                <a:schemeClr val="tx1"/>
              </a:solidFill>
              <a:latin typeface="+mn-lt"/>
              <a:ea typeface="Source Sans Pro Light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3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FCB-1E61-C00B-BA34-780E58203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Title 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34E5C-0CB7-D011-5577-7266AABB5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92777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ea typeface="Source Sans Pro Light"/>
              </a:rPr>
              <a:t>Title IX is a Federal Regulation that prohibits sex or gender-based discrimination in education programs and activities. </a:t>
            </a:r>
          </a:p>
          <a:p>
            <a:endParaRPr lang="en-US" sz="1800" dirty="0">
              <a:ea typeface="Source Sans Pro Light"/>
            </a:endParaRPr>
          </a:p>
          <a:p>
            <a:pPr marL="285750" indent="-285750">
              <a:buChar char="•"/>
            </a:pPr>
            <a:r>
              <a:rPr lang="en-US" sz="1800" dirty="0">
                <a:ea typeface="Source Sans Pro Light"/>
              </a:rPr>
              <a:t>This includes sex, gender, sexual orientation, gender identity, and gender expression.</a:t>
            </a:r>
          </a:p>
          <a:p>
            <a:endParaRPr lang="en-US" sz="1800" dirty="0">
              <a:ea typeface="Source Sans Pro Light"/>
            </a:endParaRPr>
          </a:p>
          <a:p>
            <a:pPr marL="285750" indent="-285750">
              <a:buChar char="•"/>
            </a:pPr>
            <a:r>
              <a:rPr lang="en-US" sz="1800" dirty="0">
                <a:ea typeface="Source Sans Pro Light"/>
              </a:rPr>
              <a:t>Applies to employees, students, and other groups</a:t>
            </a:r>
          </a:p>
          <a:p>
            <a:endParaRPr lang="en-US" sz="1800" dirty="0">
              <a:ea typeface="Source Sans Pro Light"/>
            </a:endParaRPr>
          </a:p>
          <a:p>
            <a:pPr marL="285750" indent="-285750">
              <a:buChar char="•"/>
            </a:pPr>
            <a:r>
              <a:rPr lang="en-US" sz="1800" dirty="0">
                <a:ea typeface="Source Sans Pro Light"/>
              </a:rPr>
              <a:t>School districts are to assume adverse action or impact when situations deal with a minor who cannot consent to sexual activity under state law.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4E6BE829-E003-5D1A-04DB-381B9B9B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03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D875A-8263-4FFA-3017-69FC2B9C8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75A7F7-4FB9-9C74-91C3-F5976E51D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C61B365-6B74-0AAC-BB83-7AE9785ED91F}"/>
              </a:ext>
            </a:extLst>
          </p:cNvPr>
          <p:cNvSpPr txBox="1"/>
          <p:nvPr/>
        </p:nvSpPr>
        <p:spPr>
          <a:xfrm>
            <a:off x="482102" y="2253024"/>
            <a:ext cx="11535828" cy="34470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b="1" dirty="0">
                <a:ea typeface="Source Sans Pro Light"/>
              </a:rPr>
              <a:t>Sex/Gender based discrimination:</a:t>
            </a:r>
            <a:r>
              <a:rPr lang="en-US" dirty="0">
                <a:ea typeface="Source Sans Pro Light"/>
              </a:rPr>
              <a:t> Actions or Decisions that allow, limit, or deny employment or participation based on sex</a:t>
            </a:r>
          </a:p>
          <a:p>
            <a:pPr marL="342900" indent="-342900">
              <a:buFont typeface="Arial"/>
              <a:buChar char="•"/>
            </a:pPr>
            <a:endParaRPr lang="en-US" dirty="0">
              <a:ea typeface="Source Sans Pro Light"/>
            </a:endParaRPr>
          </a:p>
          <a:p>
            <a:pPr marL="342900" indent="-342900">
              <a:buFont typeface="Arial"/>
              <a:buChar char="•"/>
            </a:pPr>
            <a:r>
              <a:rPr lang="en-US" b="1" dirty="0">
                <a:ea typeface="Source Sans Pro Light"/>
              </a:rPr>
              <a:t>Program Equity:</a:t>
            </a:r>
            <a:r>
              <a:rPr lang="en-US" dirty="0">
                <a:ea typeface="Source Sans Pro Light"/>
              </a:rPr>
              <a:t> School provides balanced opportunity in programs for all sexes. </a:t>
            </a:r>
          </a:p>
          <a:p>
            <a:pPr marL="342900" indent="-342900">
              <a:buFont typeface="Arial"/>
              <a:buChar char="•"/>
            </a:pPr>
            <a:endParaRPr lang="en-US" dirty="0">
              <a:ea typeface="Source Sans Pro Light"/>
            </a:endParaRPr>
          </a:p>
          <a:p>
            <a:r>
              <a:rPr lang="en-US" dirty="0">
                <a:ea typeface="Source Sans Pro Light"/>
              </a:rPr>
              <a:t>Harassment in the scope of Title-IX is Teacher-on-student or Student-on-student.</a:t>
            </a:r>
          </a:p>
          <a:p>
            <a:pPr marL="365760" lvl="1" indent="-342900">
              <a:buFont typeface="Arial"/>
              <a:buChar char="•"/>
            </a:pPr>
            <a:r>
              <a:rPr lang="en-US" b="1" dirty="0">
                <a:ea typeface="Source Sans Pro Light"/>
              </a:rPr>
              <a:t>Quid-Pro-Quo:</a:t>
            </a:r>
            <a:r>
              <a:rPr lang="en-US" dirty="0">
                <a:ea typeface="Source Sans Pro Light"/>
              </a:rPr>
              <a:t> Conditioning provision of aide, benefits, or a service for participation in unwelcomed sexual conduct.</a:t>
            </a:r>
          </a:p>
          <a:p>
            <a:pPr marL="22860" lvl="1"/>
            <a:endParaRPr lang="en-US" dirty="0">
              <a:ea typeface="Source Sans Pro Light"/>
            </a:endParaRPr>
          </a:p>
          <a:p>
            <a:pPr marL="0" lvl="1" indent="-342900">
              <a:buFont typeface="Arial"/>
              <a:buChar char="•"/>
            </a:pPr>
            <a:r>
              <a:rPr lang="en-US" b="1" dirty="0">
                <a:ea typeface="Source Sans Pro Light"/>
              </a:rPr>
              <a:t>Hostile Environment:</a:t>
            </a:r>
            <a:r>
              <a:rPr lang="en-US" dirty="0">
                <a:ea typeface="Source Sans Pro Light"/>
              </a:rPr>
              <a:t> Unwelcomed conduct that effectively denies equal access.</a:t>
            </a:r>
          </a:p>
          <a:p>
            <a:pPr marL="0" lvl="1"/>
            <a:endParaRPr lang="en-US" dirty="0">
              <a:ea typeface="Source Sans Pro Light"/>
            </a:endParaRPr>
          </a:p>
          <a:p>
            <a:pPr marL="0" lvl="1" indent="-342900">
              <a:buFont typeface="Arial"/>
              <a:buChar char="•"/>
            </a:pPr>
            <a:r>
              <a:rPr lang="en-US" b="1" dirty="0">
                <a:ea typeface="Source Sans Pro Light"/>
              </a:rPr>
              <a:t>Sexual Assault:</a:t>
            </a:r>
            <a:r>
              <a:rPr lang="en-US" dirty="0">
                <a:ea typeface="Source Sans Pro Light"/>
              </a:rPr>
              <a:t> Sexual acts without consent or when consent cannot be given.</a:t>
            </a:r>
          </a:p>
          <a:p>
            <a:pPr marL="0" lvl="1" indent="-342900">
              <a:buFont typeface="Arial"/>
              <a:buChar char="•"/>
            </a:pPr>
            <a:endParaRPr lang="en-US" sz="2000" dirty="0">
              <a:ea typeface="Source Sans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40957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DD875A-8263-4FFA-3017-69FC2B9C8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Title-IX Commandments 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75A7F7-4FB9-9C74-91C3-F5976E51D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dirty="0" smtClean="0"/>
              <a:pPr/>
              <a:t>5</a:t>
            </a:fld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C61B365-6B74-0AAC-BB83-7AE9785ED91F}"/>
              </a:ext>
            </a:extLst>
          </p:cNvPr>
          <p:cNvSpPr txBox="1"/>
          <p:nvPr/>
        </p:nvSpPr>
        <p:spPr>
          <a:xfrm>
            <a:off x="482102" y="2253024"/>
            <a:ext cx="11535828" cy="270843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rabicPeriod"/>
            </a:pPr>
            <a:r>
              <a:rPr lang="en-US" b="1" dirty="0">
                <a:ea typeface="Source Sans Pro Light"/>
              </a:rPr>
              <a:t>Investigation:</a:t>
            </a:r>
            <a:r>
              <a:rPr lang="en-US" dirty="0">
                <a:ea typeface="Source Sans Pro Light"/>
              </a:rPr>
              <a:t> Must be thorough and gather all necessary information from credible and reliable sources.</a:t>
            </a:r>
          </a:p>
          <a:p>
            <a:pPr marL="457200" indent="-457200">
              <a:buFontTx/>
              <a:buAutoNum type="arabicPeriod"/>
            </a:pPr>
            <a:endParaRPr lang="en-US" u="sng" dirty="0">
              <a:ea typeface="Source Sans Pro Light"/>
            </a:endParaRPr>
          </a:p>
          <a:p>
            <a:pPr marL="457200" indent="-457200">
              <a:buAutoNum type="arabicPeriod"/>
            </a:pPr>
            <a:r>
              <a:rPr lang="en-US" b="1" dirty="0">
                <a:ea typeface="Source Sans Pro Light"/>
              </a:rPr>
              <a:t>Resolution:</a:t>
            </a:r>
            <a:r>
              <a:rPr lang="en-US" dirty="0">
                <a:ea typeface="Source Sans Pro Light"/>
              </a:rPr>
              <a:t> Must be prompt and effective in stopping, preventing, and remedying effects.</a:t>
            </a:r>
          </a:p>
          <a:p>
            <a:pPr marL="457200" indent="-457200">
              <a:buFontTx/>
              <a:buAutoNum type="arabicPeriod"/>
            </a:pPr>
            <a:endParaRPr lang="en-US" u="sng" dirty="0">
              <a:ea typeface="Source Sans Pro Light"/>
            </a:endParaRPr>
          </a:p>
          <a:p>
            <a:pPr marL="457200" indent="-457200">
              <a:buFontTx/>
              <a:buAutoNum type="arabicPeriod"/>
            </a:pPr>
            <a:r>
              <a:rPr lang="en-US" b="1" dirty="0">
                <a:ea typeface="Source Sans Pro Light"/>
              </a:rPr>
              <a:t>Remedy:</a:t>
            </a:r>
            <a:r>
              <a:rPr lang="en-US" dirty="0">
                <a:ea typeface="Source Sans Pro Light"/>
              </a:rPr>
              <a:t> Reasonable efforts to stop discrimination, prevent reoccurrence, and equitably remedy effects.</a:t>
            </a:r>
          </a:p>
          <a:p>
            <a:pPr marL="342900" indent="-342900">
              <a:buFont typeface="Calibri"/>
              <a:buChar char="-"/>
            </a:pPr>
            <a:endParaRPr lang="en-US" sz="2000" u="sng" dirty="0">
              <a:ea typeface="Source Sans Pro Light"/>
            </a:endParaRPr>
          </a:p>
          <a:p>
            <a:pPr marL="0"/>
            <a:endParaRPr lang="en-US" sz="2000" u="sng" dirty="0">
              <a:ea typeface="Source Sans Pro Light"/>
            </a:endParaRPr>
          </a:p>
          <a:p>
            <a:pPr marL="0" lvl="1" indent="-342900">
              <a:buFont typeface="Arial"/>
              <a:buChar char="•"/>
            </a:pPr>
            <a:endParaRPr lang="en-US" sz="2000" dirty="0">
              <a:ea typeface="Source Sans Pro Light"/>
            </a:endParaRPr>
          </a:p>
          <a:p>
            <a:pPr marL="0" lvl="1" indent="-342900">
              <a:buFont typeface="Arial"/>
              <a:buChar char="•"/>
            </a:pPr>
            <a:endParaRPr lang="en-US" sz="2000" dirty="0">
              <a:ea typeface="Source Sans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65534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1942FDC4-8D26-432B-A1BA-02688F338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588" y="2122715"/>
            <a:ext cx="3932237" cy="16002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5400" kern="1200" dirty="0">
                <a:solidFill>
                  <a:schemeClr val="tx2"/>
                </a:solidFill>
                <a:latin typeface="+mj-lt"/>
              </a:rPr>
              <a:t>5 Phases of the Grievance Process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382002D-3BD6-8F12-1E7A-B7A2E949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B5CEABB6-07DC-46E8-9B57-56EC44A396E5}" type="slidenum">
              <a:rPr lang="en-US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rPr>
              <a:pPr algn="r">
                <a:spcAft>
                  <a:spcPts val="600"/>
                </a:spcAft>
              </a:pPr>
              <a:t>6</a:t>
            </a:fld>
            <a:endParaRPr lang="en-US">
              <a:solidFill>
                <a:schemeClr val="tx1">
                  <a:tint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C309A5-B256-8DBA-4B4C-30390CE4D011}"/>
              </a:ext>
            </a:extLst>
          </p:cNvPr>
          <p:cNvSpPr txBox="1"/>
          <p:nvPr/>
        </p:nvSpPr>
        <p:spPr>
          <a:xfrm>
            <a:off x="5344132" y="813348"/>
            <a:ext cx="6224335" cy="543153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en-US" b="1" dirty="0"/>
              <a:t>Report/Claim</a:t>
            </a:r>
            <a:r>
              <a:rPr lang="en-US" dirty="0"/>
              <a:t>: Formal complaint alleging a policy violation</a:t>
            </a: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en-US" dirty="0">
              <a:ea typeface="Source Sans Pro Light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en-US" b="1" dirty="0"/>
              <a:t>Initial Assessment</a:t>
            </a:r>
            <a:r>
              <a:rPr lang="en-US" dirty="0"/>
              <a:t>: Determine jurisdiction under Title-IX and the scope of the response to the allegation. </a:t>
            </a:r>
            <a:endParaRPr lang="en-US" dirty="0">
              <a:ea typeface="Source Sans Pro Light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en-US" dirty="0">
              <a:ea typeface="Source Sans Pro Light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en-US" b="1" dirty="0"/>
              <a:t>Formal Investigation</a:t>
            </a:r>
            <a:r>
              <a:rPr lang="en-US" dirty="0"/>
              <a:t>: Neutral and impartial investigation. </a:t>
            </a:r>
            <a:endParaRPr lang="en-US" dirty="0">
              <a:ea typeface="Source Sans Pro Light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en-US" dirty="0">
              <a:ea typeface="Source Sans Pro Light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en-US" b="1" dirty="0"/>
              <a:t>Determination</a:t>
            </a:r>
            <a:r>
              <a:rPr lang="en-US" dirty="0"/>
              <a:t>: Consider all evidence and determine if a policy was violated</a:t>
            </a:r>
            <a:endParaRPr lang="en-US" dirty="0">
              <a:ea typeface="Source Sans Pro Light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en-US" dirty="0">
              <a:ea typeface="Source Sans Pro Light"/>
            </a:endParaRPr>
          </a:p>
          <a:p>
            <a:pPr marL="685800" indent="-4572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en-US" b="1" dirty="0"/>
              <a:t>Appeal</a:t>
            </a:r>
            <a:r>
              <a:rPr lang="en-US" dirty="0"/>
              <a:t>: Parties may submit an appeal of the determination. Appeal decision maker makes the final decision.  </a:t>
            </a:r>
            <a:endParaRPr lang="en-US" dirty="0">
              <a:ea typeface="Source Sans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0565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7E0A2-737E-BA68-ACC8-F8022B96F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Roles &amp; Responsibilities</a:t>
            </a:r>
            <a:r>
              <a:rPr lang="en-US" dirty="0"/>
              <a:t>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A6E5D-6BBC-E33C-D692-29419D16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dirty="0" smtClean="0"/>
              <a:pPr/>
              <a:t>7</a:t>
            </a:fld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FB71778-B437-F9F4-7FC6-29ABF4F600E2}"/>
              </a:ext>
            </a:extLst>
          </p:cNvPr>
          <p:cNvSpPr txBox="1"/>
          <p:nvPr/>
        </p:nvSpPr>
        <p:spPr>
          <a:xfrm>
            <a:off x="376127" y="1442098"/>
            <a:ext cx="11536382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ea typeface="Source Sans Pro Light"/>
              </a:rPr>
              <a:t>All members of the Title-IX Team are to help ensure equity and a fair and prompt resolution.</a:t>
            </a:r>
          </a:p>
          <a:p>
            <a:pPr marL="800100" lvl="1" indent="-342900">
              <a:buFont typeface="Arial"/>
              <a:buChar char="•"/>
            </a:pPr>
            <a:r>
              <a:rPr lang="en-US" sz="1600" dirty="0">
                <a:ea typeface="Source Sans Pro Light"/>
              </a:rPr>
              <a:t>Roles and responsibilities may be held by current school employees or external individuals and contractors</a:t>
            </a:r>
          </a:p>
          <a:p>
            <a:pPr marL="0" lvl="1"/>
            <a:endParaRPr lang="en-US" sz="1600" dirty="0">
              <a:ea typeface="Source Sans Pro Light"/>
            </a:endParaRPr>
          </a:p>
          <a:p>
            <a:pPr marL="0" lvl="1"/>
            <a:r>
              <a:rPr lang="en-US" sz="1600" b="1" dirty="0">
                <a:ea typeface="Source Sans Pro Light"/>
              </a:rPr>
              <a:t>Title-IX Coordinator </a:t>
            </a:r>
            <a:r>
              <a:rPr lang="en-US" sz="1600" dirty="0">
                <a:ea typeface="Source Sans Pro Light"/>
              </a:rPr>
              <a:t>(Steps 1-5): Appoint members of the Title-IX team and ensure they are trained. </a:t>
            </a:r>
          </a:p>
          <a:p>
            <a:pPr marL="342900" lvl="1" indent="-342900">
              <a:buFont typeface="Calibri"/>
              <a:buChar char="-"/>
            </a:pPr>
            <a:r>
              <a:rPr lang="en-US" sz="1600" dirty="0">
                <a:ea typeface="Source Sans Pro Light"/>
              </a:rPr>
              <a:t>Receive incident reports of harassment and discrimination.</a:t>
            </a:r>
          </a:p>
          <a:p>
            <a:pPr marL="342900" lvl="1" indent="-342900">
              <a:buFont typeface="Calibri"/>
              <a:buChar char="-"/>
            </a:pPr>
            <a:r>
              <a:rPr lang="en-US" sz="1600" dirty="0">
                <a:ea typeface="Source Sans Pro Light"/>
              </a:rPr>
              <a:t>Conduct initial assessment of reports.</a:t>
            </a:r>
          </a:p>
          <a:p>
            <a:pPr marL="342900" lvl="1" indent="-342900">
              <a:buFont typeface="Calibri"/>
              <a:buChar char="-"/>
            </a:pPr>
            <a:r>
              <a:rPr lang="en-US" sz="1600" dirty="0">
                <a:ea typeface="Source Sans Pro Light"/>
              </a:rPr>
              <a:t>Determines if a complaint is under the jurisdiction of Title-IX.</a:t>
            </a:r>
          </a:p>
          <a:p>
            <a:pPr marL="342900" lvl="1" indent="-342900">
              <a:buFont typeface="Calibri"/>
              <a:buChar char="-"/>
            </a:pPr>
            <a:r>
              <a:rPr lang="en-US" sz="1600" dirty="0">
                <a:ea typeface="Source Sans Pro Light"/>
              </a:rPr>
              <a:t>Implement support measures.</a:t>
            </a:r>
          </a:p>
          <a:p>
            <a:pPr marL="342900" lvl="1" indent="-342900">
              <a:buFont typeface="Calibri"/>
              <a:buChar char="-"/>
            </a:pPr>
            <a:r>
              <a:rPr lang="en-US" sz="1600" dirty="0">
                <a:ea typeface="Source Sans Pro Light"/>
              </a:rPr>
              <a:t>Manage informal and formal processes.</a:t>
            </a:r>
          </a:p>
          <a:p>
            <a:pPr marL="0" lvl="1"/>
            <a:endParaRPr lang="en-US" sz="1600" b="1" dirty="0">
              <a:ea typeface="Source Sans Pro Light"/>
            </a:endParaRPr>
          </a:p>
          <a:p>
            <a:pPr marL="0" lvl="1"/>
            <a:r>
              <a:rPr lang="en-US" sz="1600" b="1" dirty="0">
                <a:ea typeface="Source Sans Pro Light"/>
              </a:rPr>
              <a:t>Investigator </a:t>
            </a:r>
            <a:r>
              <a:rPr lang="en-US" sz="1600" dirty="0">
                <a:ea typeface="Source Sans Pro Light"/>
              </a:rPr>
              <a:t>(Step 3): Assigned to conduct a prompt, thorough, and neutral investigation.</a:t>
            </a:r>
          </a:p>
          <a:p>
            <a:pPr marL="342900" lvl="1" indent="-342900">
              <a:buFont typeface="Calibri"/>
              <a:buChar char="-"/>
            </a:pPr>
            <a:r>
              <a:rPr lang="en-US" sz="1600" dirty="0">
                <a:ea typeface="Source Sans Pro Light"/>
              </a:rPr>
              <a:t>Gather evidence and create an investigation report (</a:t>
            </a:r>
            <a:r>
              <a:rPr lang="en-US" sz="1600" i="1" dirty="0">
                <a:ea typeface="Source Sans Pro Light"/>
              </a:rPr>
              <a:t>Coordinator may also serve as the investigator</a:t>
            </a:r>
            <a:r>
              <a:rPr lang="en-US" sz="1600" dirty="0">
                <a:ea typeface="Source Sans Pro Light"/>
              </a:rPr>
              <a:t>)</a:t>
            </a:r>
          </a:p>
          <a:p>
            <a:pPr marL="0" lvl="1"/>
            <a:endParaRPr lang="en-US" sz="1600" dirty="0">
              <a:ea typeface="Source Sans Pro Light"/>
            </a:endParaRPr>
          </a:p>
          <a:p>
            <a:pPr marL="0" lvl="1"/>
            <a:r>
              <a:rPr lang="en-US" sz="1600" b="1" dirty="0">
                <a:ea typeface="Source Sans Pro Light"/>
              </a:rPr>
              <a:t>Decision Maker </a:t>
            </a:r>
            <a:r>
              <a:rPr lang="en-US" sz="1600" dirty="0">
                <a:ea typeface="Source Sans Pro Light"/>
              </a:rPr>
              <a:t>(Step 4): Determines if the respondent violated policy, based on the evidence. </a:t>
            </a:r>
            <a:r>
              <a:rPr lang="en-US" sz="1600" dirty="0">
                <a:ea typeface="+mn-lt"/>
                <a:cs typeface="+mn-lt"/>
              </a:rPr>
              <a:t>(</a:t>
            </a:r>
            <a:r>
              <a:rPr lang="en-US" sz="1600" i="1" dirty="0">
                <a:ea typeface="+mn-lt"/>
                <a:cs typeface="+mn-lt"/>
              </a:rPr>
              <a:t>Coordinator may not serve as the investigator</a:t>
            </a:r>
            <a:r>
              <a:rPr lang="en-US" sz="1600" dirty="0">
                <a:ea typeface="+mn-lt"/>
                <a:cs typeface="+mn-lt"/>
              </a:rPr>
              <a:t>)</a:t>
            </a:r>
          </a:p>
          <a:p>
            <a:pPr marL="0" lvl="1"/>
            <a:endParaRPr lang="en-US" sz="1600" dirty="0">
              <a:ea typeface="Source Sans Pro Light"/>
            </a:endParaRPr>
          </a:p>
          <a:p>
            <a:pPr marL="0" lvl="1"/>
            <a:r>
              <a:rPr lang="en-US" sz="1600" dirty="0">
                <a:ea typeface="Source Sans Pro Light"/>
              </a:rPr>
              <a:t>-Hearings are optional for K-12 schools, except for long-term suspension, expulsion, and some employment related cases</a:t>
            </a:r>
          </a:p>
          <a:p>
            <a:pPr marL="0" lvl="1"/>
            <a:r>
              <a:rPr lang="en-US" sz="1600" dirty="0">
                <a:ea typeface="Source Sans Pro Light"/>
              </a:rPr>
              <a:t>-Provide a written determination to the involved parties, with a rational for the decision. </a:t>
            </a:r>
          </a:p>
          <a:p>
            <a:pPr marL="0" lvl="1"/>
            <a:endParaRPr lang="en-US" dirty="0">
              <a:ea typeface="Source Sans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2651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7E0A2-737E-BA68-ACC8-F8022B96F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Roles &amp; Responsibilities: Continued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A6E5D-6BBC-E33C-D692-29419D16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dirty="0" smtClean="0"/>
              <a:pPr/>
              <a:t>8</a:t>
            </a:fld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FB71778-B437-F9F4-7FC6-29ABF4F600E2}"/>
              </a:ext>
            </a:extLst>
          </p:cNvPr>
          <p:cNvSpPr txBox="1"/>
          <p:nvPr/>
        </p:nvSpPr>
        <p:spPr>
          <a:xfrm>
            <a:off x="251317" y="1767784"/>
            <a:ext cx="11556174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en-US" b="1" dirty="0">
                <a:latin typeface="Source Sans Pro Light"/>
                <a:ea typeface="Source Sans Pro Light"/>
                <a:cs typeface="Segoe UI"/>
              </a:rPr>
              <a:t>Appeal Decision Maker</a:t>
            </a:r>
            <a:r>
              <a:rPr lang="en-US" dirty="0">
                <a:latin typeface="Source Sans Pro Light"/>
                <a:ea typeface="Source Sans Pro Light"/>
                <a:cs typeface="Segoe UI"/>
              </a:rPr>
              <a:t> (Step 5): Individual or panel that determines if an appeal was filed on time and with an appropriate reason </a:t>
            </a:r>
            <a:r>
              <a:rPr lang="en-US" dirty="0">
                <a:ea typeface="+mn-lt"/>
                <a:cs typeface="Segoe UI"/>
              </a:rPr>
              <a:t>(</a:t>
            </a:r>
            <a:r>
              <a:rPr lang="en-US" i="1" dirty="0">
                <a:ea typeface="+mn-lt"/>
                <a:cs typeface="Segoe UI"/>
              </a:rPr>
              <a:t>Coordinator may not serve as the investigator</a:t>
            </a:r>
            <a:r>
              <a:rPr lang="en-US" dirty="0">
                <a:ea typeface="+mn-lt"/>
                <a:cs typeface="Segoe UI"/>
              </a:rPr>
              <a:t>).</a:t>
            </a:r>
          </a:p>
          <a:p>
            <a:pPr marL="800100" lvl="1">
              <a:buFont typeface="Calibri"/>
              <a:buChar char="-"/>
            </a:pPr>
            <a:r>
              <a:rPr lang="en-US" u="sng" dirty="0">
                <a:latin typeface="Source Sans Pro Light"/>
                <a:ea typeface="Source Sans Pro Light"/>
                <a:cs typeface="Segoe UI"/>
              </a:rPr>
              <a:t>Procedural irregularity</a:t>
            </a:r>
            <a:r>
              <a:rPr lang="en-US" dirty="0">
                <a:latin typeface="Source Sans Pro Light"/>
                <a:ea typeface="Source Sans Pro Light"/>
                <a:cs typeface="Segoe UI"/>
              </a:rPr>
              <a:t> that affected the outcome</a:t>
            </a:r>
          </a:p>
          <a:p>
            <a:pPr marL="800100" lvl="1">
              <a:buFont typeface="Calibri"/>
              <a:buChar char="-"/>
            </a:pPr>
            <a:r>
              <a:rPr lang="en-US" u="sng" dirty="0">
                <a:latin typeface="Source Sans Pro Light"/>
                <a:ea typeface="Source Sans Pro Light"/>
                <a:cs typeface="Segoe UI"/>
              </a:rPr>
              <a:t>Newly Discovered Evidence</a:t>
            </a:r>
            <a:r>
              <a:rPr lang="en-US" dirty="0">
                <a:latin typeface="Source Sans Pro Light"/>
                <a:ea typeface="Source Sans Pro Light"/>
                <a:cs typeface="Segoe UI"/>
              </a:rPr>
              <a:t> that affect the outcome</a:t>
            </a:r>
          </a:p>
          <a:p>
            <a:pPr marL="800100" lvl="1">
              <a:buFont typeface="Calibri"/>
              <a:buChar char="-"/>
            </a:pPr>
            <a:r>
              <a:rPr lang="en-US" u="sng" dirty="0">
                <a:latin typeface="Source Sans Pro Light"/>
                <a:ea typeface="Source Sans Pro Light"/>
                <a:cs typeface="Segoe UI"/>
              </a:rPr>
              <a:t>Conflict of Interest or Bias</a:t>
            </a:r>
            <a:r>
              <a:rPr lang="en-US" dirty="0">
                <a:latin typeface="Source Sans Pro Light"/>
                <a:ea typeface="Source Sans Pro Light"/>
                <a:cs typeface="Segoe UI"/>
              </a:rPr>
              <a:t> that affected the outcome</a:t>
            </a:r>
          </a:p>
          <a:p>
            <a:pPr lvl="1"/>
            <a:endParaRPr lang="en-US" dirty="0">
              <a:latin typeface="Source Sans Pro Light"/>
              <a:ea typeface="Source Sans Pro Light"/>
              <a:cs typeface="Segoe UI"/>
            </a:endParaRPr>
          </a:p>
          <a:p>
            <a:pPr lvl="1"/>
            <a:r>
              <a:rPr lang="en-US" b="1" dirty="0">
                <a:latin typeface="Source Sans Pro Light"/>
                <a:ea typeface="Source Sans Pro Light"/>
                <a:cs typeface="Segoe UI"/>
              </a:rPr>
              <a:t>Informal Resolution Facilitator</a:t>
            </a:r>
            <a:r>
              <a:rPr lang="en-US" dirty="0">
                <a:latin typeface="Source Sans Pro Light"/>
                <a:ea typeface="Source Sans Pro Light"/>
                <a:cs typeface="Segoe UI"/>
              </a:rPr>
              <a:t> (Steps 2 &amp; 3): Facilitate resolutions such as mediated conversations, restorative practices, etc. If both parties agree </a:t>
            </a:r>
            <a:r>
              <a:rPr lang="en-US" dirty="0">
                <a:ea typeface="+mn-lt"/>
                <a:cs typeface="+mn-lt"/>
              </a:rPr>
              <a:t>(</a:t>
            </a:r>
            <a:r>
              <a:rPr lang="en-US" i="1" dirty="0">
                <a:ea typeface="+mn-lt"/>
                <a:cs typeface="+mn-lt"/>
              </a:rPr>
              <a:t>Coordinator may also serve as the investigator</a:t>
            </a:r>
            <a:r>
              <a:rPr lang="en-US" dirty="0">
                <a:ea typeface="+mn-lt"/>
                <a:cs typeface="+mn-lt"/>
              </a:rPr>
              <a:t>).</a:t>
            </a:r>
          </a:p>
          <a:p>
            <a:pPr marL="800100" lvl="1">
              <a:buFont typeface="Calibri"/>
              <a:buChar char="-"/>
            </a:pPr>
            <a:r>
              <a:rPr lang="en-US" dirty="0">
                <a:latin typeface="Source Sans Pro Light"/>
                <a:ea typeface="Source Sans Pro Light"/>
                <a:cs typeface="Segoe UI"/>
              </a:rPr>
              <a:t>Informal resolutions may be inappropriate in situations involving sexual assault or trauma.</a:t>
            </a:r>
          </a:p>
          <a:p>
            <a:pPr marL="800100" lvl="1">
              <a:buFont typeface="Calibri"/>
              <a:buChar char="-"/>
            </a:pPr>
            <a:r>
              <a:rPr lang="en-US" dirty="0">
                <a:latin typeface="Source Sans Pro Light"/>
                <a:ea typeface="Source Sans Pro Light"/>
                <a:cs typeface="Segoe UI"/>
              </a:rPr>
              <a:t>Title-IX Coordinator determines if circumstances are appropriate and may serve as facilitator.</a:t>
            </a:r>
          </a:p>
          <a:p>
            <a:pPr lvl="1"/>
            <a:endParaRPr lang="en-US" dirty="0">
              <a:latin typeface="Source Sans Pro Light"/>
              <a:ea typeface="Source Sans Pro Light"/>
              <a:cs typeface="Segoe UI"/>
            </a:endParaRPr>
          </a:p>
          <a:p>
            <a:pPr lvl="1"/>
            <a:r>
              <a:rPr lang="en-US" b="1" dirty="0">
                <a:latin typeface="Source Sans Pro Light"/>
                <a:ea typeface="Source Sans Pro Light"/>
                <a:cs typeface="Segoe UI"/>
              </a:rPr>
              <a:t>Advisor</a:t>
            </a:r>
            <a:r>
              <a:rPr lang="en-US" dirty="0">
                <a:latin typeface="Source Sans Pro Light"/>
                <a:ea typeface="Source Sans Pro Light"/>
                <a:cs typeface="Segoe UI"/>
              </a:rPr>
              <a:t> (Steps 2-5): Title-IX regulations allow parties an advisor of their choice to assist. </a:t>
            </a:r>
          </a:p>
          <a:p>
            <a:pPr lvl="1"/>
            <a:r>
              <a:rPr lang="en-US" dirty="0">
                <a:latin typeface="Source Sans Pro Light"/>
                <a:ea typeface="Source Sans Pro Light"/>
                <a:cs typeface="Segoe UI"/>
              </a:rPr>
              <a:t>-Attend meetings, interviews, and hearings throughout the process. </a:t>
            </a:r>
          </a:p>
          <a:p>
            <a:pPr lvl="1"/>
            <a:r>
              <a:rPr lang="en-US" dirty="0">
                <a:latin typeface="Source Sans Pro Light"/>
                <a:ea typeface="Source Sans Pro Light"/>
                <a:cs typeface="Segoe UI"/>
              </a:rPr>
              <a:t>-An advisor could be anyone </a:t>
            </a:r>
          </a:p>
          <a:p>
            <a:pPr lvl="1"/>
            <a:r>
              <a:rPr lang="en-US" dirty="0">
                <a:latin typeface="Source Sans Pro Light"/>
                <a:ea typeface="Source Sans Pro Light"/>
                <a:cs typeface="Segoe UI"/>
              </a:rPr>
              <a:t>-School must permit advisors but there is no requirement to provide them.  </a:t>
            </a:r>
          </a:p>
          <a:p>
            <a:pPr marL="0"/>
            <a:endParaRPr lang="en-US" sz="2000" dirty="0">
              <a:ea typeface="Source Sans Pro Light"/>
              <a:cs typeface="Segoe UI"/>
            </a:endParaRPr>
          </a:p>
          <a:p>
            <a:pPr marL="0" lvl="1"/>
            <a:endParaRPr lang="en-US" sz="2000" dirty="0">
              <a:ea typeface="Source Sans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4151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3B5E7-006C-6F5D-1DD9-87107D9DC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490" y="339748"/>
            <a:ext cx="5005466" cy="132556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Mandated Reporting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6A4E-B531-7AC6-1B61-515731BFA1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456" y="2102922"/>
            <a:ext cx="11345882" cy="41959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ea typeface="Source Sans Pro Light"/>
              </a:rPr>
              <a:t>Employees are to report any incident or conduct that could be sexual harassment or sex or gender-based discrimination.</a:t>
            </a:r>
          </a:p>
          <a:p>
            <a:r>
              <a:rPr lang="en-US" sz="1800" dirty="0">
                <a:ea typeface="Source Sans Pro Light"/>
              </a:rPr>
              <a:t>-There are no confidential reporting options in K-12.</a:t>
            </a:r>
          </a:p>
          <a:p>
            <a:endParaRPr lang="en-US" sz="1800" dirty="0">
              <a:ea typeface="Source Sans Pro Light"/>
            </a:endParaRPr>
          </a:p>
          <a:p>
            <a:r>
              <a:rPr lang="en-US" sz="1800" dirty="0">
                <a:ea typeface="Source Sans Pro Light"/>
              </a:rPr>
              <a:t>Reports may be made in person, by phone, via email, or through an online reporting form.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r>
              <a:rPr lang="en-US" sz="1800" dirty="0">
                <a:ea typeface="Source Sans Pro Light"/>
              </a:rPr>
              <a:t>Needs to include Names of parties and witnesses, Times, Locations, and contact information</a:t>
            </a:r>
          </a:p>
          <a:p>
            <a:pPr marL="285750" indent="-285750">
              <a:buFont typeface="Calibri" panose="020B0604020202020204" pitchFamily="34" charset="0"/>
              <a:buChar char="-"/>
            </a:pPr>
            <a:endParaRPr lang="en-US" sz="1800" dirty="0">
              <a:ea typeface="Source Sans Pro Light"/>
            </a:endParaRPr>
          </a:p>
          <a:p>
            <a:r>
              <a:rPr lang="en-US" sz="1800" dirty="0">
                <a:ea typeface="Source Sans Pro Light"/>
              </a:rPr>
              <a:t>Supervisors must report employee-involved harassment or misconduct that they are or should be aware of. 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5C4C3E3-63CA-6322-07E1-C1F75F4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02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generational Schools theme">
  <a:themeElements>
    <a:clrScheme name="Intergenerational Schools">
      <a:dk1>
        <a:srgbClr val="555556"/>
      </a:dk1>
      <a:lt1>
        <a:sysClr val="window" lastClr="FFFFFF"/>
      </a:lt1>
      <a:dk2>
        <a:srgbClr val="00A7C8"/>
      </a:dk2>
      <a:lt2>
        <a:srgbClr val="EFF0F1"/>
      </a:lt2>
      <a:accent1>
        <a:srgbClr val="00A651"/>
      </a:accent1>
      <a:accent2>
        <a:srgbClr val="0F2044"/>
      </a:accent2>
      <a:accent3>
        <a:srgbClr val="A5A5A5"/>
      </a:accent3>
      <a:accent4>
        <a:srgbClr val="FFC709"/>
      </a:accent4>
      <a:accent5>
        <a:srgbClr val="016D92"/>
      </a:accent5>
      <a:accent6>
        <a:srgbClr val="C01F27"/>
      </a:accent6>
      <a:hlink>
        <a:srgbClr val="016D92"/>
      </a:hlink>
      <a:folHlink>
        <a:srgbClr val="C01F27"/>
      </a:folHlink>
    </a:clrScheme>
    <a:fontScheme name="Intergenerational Schools">
      <a:majorFont>
        <a:latin typeface="Roboto Slab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gens presentation template.potm  -  Read-Only" id="{4CB6DE28-F574-49A0-B35F-F6B4D797F427}" vid="{722B8BAD-6036-407D-9D82-2D6DD0C2D6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35B6FC623BD14ABD43975855703C2E" ma:contentTypeVersion="7" ma:contentTypeDescription="Create a new document." ma:contentTypeScope="" ma:versionID="d97ff5a0ff695c11e2c8805d764a59a5">
  <xsd:schema xmlns:xsd="http://www.w3.org/2001/XMLSchema" xmlns:xs="http://www.w3.org/2001/XMLSchema" xmlns:p="http://schemas.microsoft.com/office/2006/metadata/properties" xmlns:ns2="66ec4a1d-7cd5-4d97-bc87-e80d52fc144a" targetNamespace="http://schemas.microsoft.com/office/2006/metadata/properties" ma:root="true" ma:fieldsID="159b64fb583d37e6ee0d4d9b7609e836" ns2:_="">
    <xsd:import namespace="66ec4a1d-7cd5-4d97-bc87-e80d52fc1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ec4a1d-7cd5-4d97-bc87-e80d52fc1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E8265A-7DD9-4878-8949-E1059F2EE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ec4a1d-7cd5-4d97-bc87-e80d52fc1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424FA2-60DB-4518-B3AC-3620CFC21DC9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66ec4a1d-7cd5-4d97-bc87-e80d52fc144a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EF5B2E2-EFDF-4A56-9054-53E63A2BE0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Intergens presentation template2</Template>
  <TotalTime>96</TotalTime>
  <Words>1035</Words>
  <Application>Microsoft Office PowerPoint</Application>
  <PresentationFormat>Widescreen</PresentationFormat>
  <Paragraphs>137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Nunito Sans</vt:lpstr>
      <vt:lpstr>Roboto Slab</vt:lpstr>
      <vt:lpstr>Segoe UI</vt:lpstr>
      <vt:lpstr>Source Sans Pro Light</vt:lpstr>
      <vt:lpstr>Source Sans Pro SemiBold</vt:lpstr>
      <vt:lpstr>Intergenerational Schools theme</vt:lpstr>
      <vt:lpstr>Title IX Process and Procedure </vt:lpstr>
      <vt:lpstr>Overview</vt:lpstr>
      <vt:lpstr>Title IX</vt:lpstr>
      <vt:lpstr>Definitions </vt:lpstr>
      <vt:lpstr>Title-IX Commandments </vt:lpstr>
      <vt:lpstr>5 Phases of the Grievance Process</vt:lpstr>
      <vt:lpstr>Roles &amp; Responsibilities </vt:lpstr>
      <vt:lpstr>Roles &amp; Responsibilities: Continued</vt:lpstr>
      <vt:lpstr>Mandated Reporting</vt:lpstr>
      <vt:lpstr>Formal Complaints</vt:lpstr>
      <vt:lpstr>Accessing Records</vt:lpstr>
      <vt:lpstr>Title-IX &amp; Title-VII</vt:lpstr>
      <vt:lpstr>The Office for Civil Rights</vt:lpstr>
    </vt:vector>
  </TitlesOfParts>
  <Company>The Intergenerational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Sarah Alonso</dc:creator>
  <cp:keywords>PowerPoint;Microsoft;Presentation</cp:keywords>
  <cp:lastModifiedBy>Aaron Davidson-Bey</cp:lastModifiedBy>
  <cp:revision>9</cp:revision>
  <dcterms:created xsi:type="dcterms:W3CDTF">2020-09-24T13:02:51Z</dcterms:created>
  <dcterms:modified xsi:type="dcterms:W3CDTF">2023-06-06T17:20:27Z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0x0101003D35B6FC623BD14ABD43975855703C2E</vt:lpwstr>
  </property>
</Properties>
</file>